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0" r:id="rId2"/>
    <p:sldId id="341" r:id="rId3"/>
    <p:sldId id="353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2845" autoAdjust="0"/>
  </p:normalViewPr>
  <p:slideViewPr>
    <p:cSldViewPr>
      <p:cViewPr varScale="1">
        <p:scale>
          <a:sx n="86" d="100"/>
          <a:sy n="86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754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6B8C-F011-4CED-99C8-6CB0FC7D3800}" type="datetimeFigureOut">
              <a:rPr lang="de-AT" smtClean="0"/>
              <a:pPr/>
              <a:t>06.02.2017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3F55-105D-40B0-8323-259B875DF15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4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8878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6792"/>
            <a:ext cx="8291512" cy="41044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196975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133600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DE08D5-14EC-483C-9FDC-FAA2107F912C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ml.at/ECML-Programme/Programme2016-2019/TowardsaCommonEuropeanFrameworkofReferenceforLanguageTeachers/CEFR-team/tabid/1876/language/en-GB/Default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kZ7nU_1irU&amp;feature=youtu.b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TNMzxZiL2k&amp;feature=youtu.be" TargetMode="External"/><Relationship Id="rId4" Type="http://schemas.openxmlformats.org/officeDocument/2006/relationships/hyperlink" Target="https://www.youtube.com/watch?v=kzNt9rehpIM&amp;feature=youtu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ml.at/ECML-Programme/Programme2016-2019/TowardsaCommonEuropeanFrameworkofReferenceforLanguageTeachers/CEFR-team/tabid/1876/language/en-GB/Default.asp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41" y="548680"/>
            <a:ext cx="8291512" cy="2304256"/>
          </a:xfrm>
        </p:spPr>
        <p:txBody>
          <a:bodyPr/>
          <a:lstStyle/>
          <a:p>
            <a:r>
              <a:rPr lang="fr-FR" sz="3600" b="1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fr-FR" sz="3600" b="1" dirty="0" err="1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fr-FR" sz="3600" b="1" dirty="0">
                <a:solidFill>
                  <a:schemeClr val="tx2">
                    <a:lumMod val="75000"/>
                  </a:schemeClr>
                </a:solidFill>
              </a:rPr>
              <a:t> Centre for Modern </a:t>
            </a:r>
            <a:r>
              <a:rPr lang="fr-FR" sz="3600" b="1" dirty="0" err="1">
                <a:solidFill>
                  <a:schemeClr val="tx2">
                    <a:lumMod val="75000"/>
                  </a:schemeClr>
                </a:solidFill>
              </a:rPr>
              <a:t>Languages</a:t>
            </a:r>
            <a:r>
              <a:rPr lang="fr-FR" sz="3600" b="1" dirty="0">
                <a:solidFill>
                  <a:schemeClr val="tx2">
                    <a:lumMod val="75000"/>
                  </a:schemeClr>
                </a:solidFill>
              </a:rPr>
              <a:t> of the Council of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41" y="1988840"/>
            <a:ext cx="8579296" cy="367240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Towards a Common European Framework for Language Teachers (2016-2019)</a:t>
            </a:r>
          </a:p>
          <a:p>
            <a:pPr marL="0" indent="0" algn="r">
              <a:buNone/>
            </a:pPr>
            <a:r>
              <a:rPr lang="en-GB" dirty="0" err="1"/>
              <a:t>Vers</a:t>
            </a:r>
            <a:r>
              <a:rPr lang="en-GB" dirty="0"/>
              <a:t> un Cadre </a:t>
            </a:r>
            <a:r>
              <a:rPr lang="en-GB" dirty="0" err="1"/>
              <a:t>européen</a:t>
            </a:r>
            <a:r>
              <a:rPr lang="en-GB" dirty="0"/>
              <a:t> </a:t>
            </a:r>
            <a:r>
              <a:rPr lang="en-GB" dirty="0" err="1"/>
              <a:t>commun</a:t>
            </a:r>
            <a:r>
              <a:rPr lang="en-GB" dirty="0"/>
              <a:t> pour les </a:t>
            </a:r>
            <a:r>
              <a:rPr lang="en-GB" dirty="0" err="1"/>
              <a:t>enseignants</a:t>
            </a:r>
            <a:r>
              <a:rPr lang="en-GB" dirty="0"/>
              <a:t> de </a:t>
            </a:r>
            <a:r>
              <a:rPr lang="en-GB" dirty="0" err="1"/>
              <a:t>langues</a:t>
            </a:r>
            <a:r>
              <a:rPr lang="en-GB" dirty="0"/>
              <a:t> (2016-2019)</a:t>
            </a:r>
          </a:p>
        </p:txBody>
      </p:sp>
    </p:spTree>
    <p:extLst>
      <p:ext uri="{BB962C8B-B14F-4D97-AF65-F5344CB8AC3E}">
        <p14:creationId xmlns:p14="http://schemas.microsoft.com/office/powerpoint/2010/main" val="1481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1196752"/>
            <a:ext cx="8291512" cy="792163"/>
          </a:xfrm>
        </p:spPr>
        <p:txBody>
          <a:bodyPr/>
          <a:lstStyle/>
          <a:p>
            <a:r>
              <a:rPr lang="de-DE" sz="3200" dirty="0">
                <a:solidFill>
                  <a:schemeClr val="tx2"/>
                </a:solidFill>
              </a:rPr>
              <a:t>C. PILOTING AND FURTHER DEVELOPMENT</a:t>
            </a:r>
            <a:br>
              <a:rPr lang="de-DE" sz="3200" dirty="0">
                <a:solidFill>
                  <a:schemeClr val="tx2"/>
                </a:solidFill>
              </a:rPr>
            </a:br>
            <a:r>
              <a:rPr lang="de-DE" sz="3200" dirty="0">
                <a:solidFill>
                  <a:schemeClr val="tx2"/>
                </a:solidFill>
              </a:rPr>
              <a:t> OF SELECTED INSTRUMENTS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2204864"/>
            <a:ext cx="8291512" cy="3456385"/>
          </a:xfrm>
        </p:spPr>
        <p:txBody>
          <a:bodyPr/>
          <a:lstStyle/>
          <a:p>
            <a:r>
              <a:rPr lang="de-DE" sz="2800" dirty="0" smtClean="0"/>
              <a:t>Profession-</a:t>
            </a:r>
            <a:r>
              <a:rPr lang="de-DE" sz="2800" dirty="0" err="1" smtClean="0"/>
              <a:t>related</a:t>
            </a:r>
            <a:r>
              <a:rPr lang="de-DE" sz="2800" dirty="0" smtClean="0"/>
              <a:t> </a:t>
            </a:r>
            <a:r>
              <a:rPr lang="de-DE" sz="2800" dirty="0"/>
              <a:t>language </a:t>
            </a:r>
            <a:r>
              <a:rPr lang="de-DE" sz="2800" dirty="0" err="1"/>
              <a:t>competence</a:t>
            </a:r>
            <a:r>
              <a:rPr lang="de-DE" sz="2800" dirty="0"/>
              <a:t> </a:t>
            </a:r>
            <a:r>
              <a:rPr lang="de-DE" sz="2800" dirty="0" err="1"/>
              <a:t>profiles</a:t>
            </a:r>
            <a:endParaRPr lang="de-DE" sz="2800" dirty="0"/>
          </a:p>
          <a:p>
            <a:r>
              <a:rPr lang="de-DE" sz="2800" dirty="0" smtClean="0"/>
              <a:t>CARAP/FREPA </a:t>
            </a:r>
            <a:r>
              <a:rPr lang="de-DE" sz="2800" dirty="0" err="1" smtClean="0"/>
              <a:t>and</a:t>
            </a:r>
            <a:r>
              <a:rPr lang="de-DE" sz="2800" dirty="0" smtClean="0"/>
              <a:t> REFDIC: </a:t>
            </a:r>
            <a:r>
              <a:rPr lang="de-DE" sz="2800" dirty="0" err="1"/>
              <a:t>Competences</a:t>
            </a:r>
            <a:r>
              <a:rPr lang="de-DE" sz="2800" dirty="0"/>
              <a:t> / </a:t>
            </a:r>
            <a:r>
              <a:rPr lang="de-DE" sz="2800" dirty="0" err="1"/>
              <a:t>resources</a:t>
            </a:r>
            <a:r>
              <a:rPr lang="de-DE" sz="2800" dirty="0"/>
              <a:t> for language </a:t>
            </a:r>
            <a:r>
              <a:rPr lang="de-DE" sz="2800" dirty="0" err="1"/>
              <a:t>teachers</a:t>
            </a:r>
            <a:endParaRPr lang="de-DE" sz="2800" dirty="0"/>
          </a:p>
          <a:p>
            <a:r>
              <a:rPr lang="de-DE" sz="2800" dirty="0" err="1"/>
              <a:t>the</a:t>
            </a:r>
            <a:r>
              <a:rPr lang="de-DE" sz="2800" dirty="0"/>
              <a:t> European </a:t>
            </a:r>
            <a:r>
              <a:rPr lang="de-DE" sz="2800" dirty="0" err="1"/>
              <a:t>Profiling</a:t>
            </a:r>
            <a:r>
              <a:rPr lang="de-DE" sz="2800" dirty="0"/>
              <a:t> Grid </a:t>
            </a:r>
            <a:r>
              <a:rPr lang="de-DE" sz="2800" dirty="0" err="1"/>
              <a:t>or</a:t>
            </a:r>
            <a:r>
              <a:rPr lang="de-DE" sz="2800" dirty="0"/>
              <a:t>/and </a:t>
            </a:r>
            <a:r>
              <a:rPr lang="de-DE" sz="2800" dirty="0" err="1"/>
              <a:t>the</a:t>
            </a:r>
            <a:r>
              <a:rPr lang="de-DE" sz="2800" dirty="0"/>
              <a:t> Eaquals Framework</a:t>
            </a:r>
          </a:p>
        </p:txBody>
      </p:sp>
    </p:spTree>
    <p:extLst>
      <p:ext uri="{BB962C8B-B14F-4D97-AF65-F5344CB8AC3E}">
        <p14:creationId xmlns:p14="http://schemas.microsoft.com/office/powerpoint/2010/main" val="3846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031956"/>
            <a:ext cx="8291512" cy="792163"/>
          </a:xfrm>
        </p:spPr>
        <p:txBody>
          <a:bodyPr/>
          <a:lstStyle/>
          <a:p>
            <a:r>
              <a:rPr lang="de-DE" sz="3600" dirty="0">
                <a:solidFill>
                  <a:schemeClr val="tx2"/>
                </a:solidFill>
              </a:rPr>
              <a:t>D. OVERVIEW OF KEY COMPETENCES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512" cy="3096344"/>
          </a:xfrm>
        </p:spPr>
        <p:txBody>
          <a:bodyPr/>
          <a:lstStyle/>
          <a:p>
            <a:r>
              <a:rPr lang="de-DE" sz="2600" dirty="0" err="1"/>
              <a:t>Which</a:t>
            </a:r>
            <a:r>
              <a:rPr lang="de-DE" sz="2600" dirty="0"/>
              <a:t> </a:t>
            </a:r>
            <a:r>
              <a:rPr lang="de-DE" sz="2600" dirty="0" err="1"/>
              <a:t>are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relevant </a:t>
            </a:r>
            <a:r>
              <a:rPr lang="de-DE" sz="2600" dirty="0" err="1"/>
              <a:t>key</a:t>
            </a:r>
            <a:r>
              <a:rPr lang="de-DE" sz="2600" dirty="0"/>
              <a:t> </a:t>
            </a:r>
            <a:r>
              <a:rPr lang="de-DE" sz="2600" dirty="0" err="1"/>
              <a:t>competences</a:t>
            </a:r>
            <a:r>
              <a:rPr lang="de-DE" sz="2600" dirty="0"/>
              <a:t> and </a:t>
            </a:r>
            <a:r>
              <a:rPr lang="de-DE" sz="2600" dirty="0" err="1"/>
              <a:t>attributes</a:t>
            </a:r>
            <a:r>
              <a:rPr lang="de-DE" sz="2600" dirty="0"/>
              <a:t> for all </a:t>
            </a:r>
            <a:r>
              <a:rPr lang="de-DE" sz="2600" dirty="0" err="1"/>
              <a:t>teachers</a:t>
            </a:r>
            <a:r>
              <a:rPr lang="de-DE" sz="2600" dirty="0"/>
              <a:t>, and for </a:t>
            </a:r>
            <a:r>
              <a:rPr lang="de-DE" sz="2600" dirty="0" err="1"/>
              <a:t>teachers</a:t>
            </a:r>
            <a:r>
              <a:rPr lang="de-DE" sz="2600" dirty="0"/>
              <a:t> </a:t>
            </a:r>
            <a:r>
              <a:rPr lang="de-DE" sz="2600" dirty="0" err="1"/>
              <a:t>working</a:t>
            </a:r>
            <a:r>
              <a:rPr lang="de-DE" sz="2600" dirty="0"/>
              <a:t> in </a:t>
            </a:r>
            <a:r>
              <a:rPr lang="de-DE" sz="2600" dirty="0" err="1"/>
              <a:t>specific</a:t>
            </a:r>
            <a:r>
              <a:rPr lang="de-DE" sz="2600" dirty="0"/>
              <a:t> </a:t>
            </a:r>
            <a:r>
              <a:rPr lang="de-DE" sz="2600" dirty="0" err="1"/>
              <a:t>contexts</a:t>
            </a:r>
            <a:r>
              <a:rPr lang="de-DE" sz="2600" dirty="0"/>
              <a:t>?</a:t>
            </a:r>
          </a:p>
          <a:p>
            <a:pPr lvl="1"/>
            <a:r>
              <a:rPr lang="de-DE" sz="2400" dirty="0" err="1"/>
              <a:t>Foreign</a:t>
            </a:r>
            <a:r>
              <a:rPr lang="de-DE" sz="2400" dirty="0"/>
              <a:t> language </a:t>
            </a:r>
            <a:r>
              <a:rPr lang="de-DE" sz="2400" dirty="0" err="1"/>
              <a:t>teaching</a:t>
            </a:r>
            <a:endParaRPr lang="de-DE" sz="2400" dirty="0"/>
          </a:p>
          <a:p>
            <a:pPr lvl="1"/>
            <a:r>
              <a:rPr lang="de-DE" sz="2400" dirty="0"/>
              <a:t>CLIL and </a:t>
            </a:r>
            <a:r>
              <a:rPr lang="de-DE" sz="2400" dirty="0" err="1"/>
              <a:t>subject</a:t>
            </a:r>
            <a:r>
              <a:rPr lang="de-DE" sz="2400" dirty="0"/>
              <a:t> </a:t>
            </a:r>
            <a:r>
              <a:rPr lang="de-DE" sz="2400" dirty="0" err="1"/>
              <a:t>teaching</a:t>
            </a:r>
            <a:endParaRPr lang="de-DE" sz="2400" dirty="0"/>
          </a:p>
          <a:p>
            <a:pPr lvl="1"/>
            <a:r>
              <a:rPr lang="de-DE" sz="2400" dirty="0"/>
              <a:t>Language </a:t>
            </a:r>
            <a:r>
              <a:rPr lang="de-DE" sz="2400" dirty="0" err="1"/>
              <a:t>education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migrants</a:t>
            </a:r>
            <a:endParaRPr lang="de-DE" sz="2400" dirty="0"/>
          </a:p>
          <a:p>
            <a:pPr lvl="1"/>
            <a:r>
              <a:rPr lang="de-DE" sz="2400" dirty="0" err="1"/>
              <a:t>Sign</a:t>
            </a:r>
            <a:r>
              <a:rPr lang="de-DE" sz="2400" dirty="0"/>
              <a:t>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600" dirty="0" err="1"/>
              <a:t>What</a:t>
            </a:r>
            <a:r>
              <a:rPr lang="de-DE" sz="2600" dirty="0"/>
              <a:t> professional learning and </a:t>
            </a:r>
            <a:r>
              <a:rPr lang="de-DE" sz="2600" dirty="0" err="1"/>
              <a:t>experience</a:t>
            </a:r>
            <a:r>
              <a:rPr lang="de-DE" sz="2600" dirty="0"/>
              <a:t> </a:t>
            </a:r>
            <a:r>
              <a:rPr lang="de-DE" sz="2600" dirty="0" err="1"/>
              <a:t>can</a:t>
            </a:r>
            <a:r>
              <a:rPr lang="de-DE" sz="2600" dirty="0"/>
              <a:t> </a:t>
            </a:r>
            <a:r>
              <a:rPr lang="de-DE" sz="2600" dirty="0" err="1"/>
              <a:t>contribute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the</a:t>
            </a:r>
            <a:r>
              <a:rPr lang="de-DE" sz="2600" dirty="0"/>
              <a:t> </a:t>
            </a:r>
            <a:r>
              <a:rPr lang="de-DE" sz="2600" dirty="0" err="1"/>
              <a:t>development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these</a:t>
            </a:r>
            <a:r>
              <a:rPr lang="de-DE" sz="2600" dirty="0"/>
              <a:t> </a:t>
            </a:r>
            <a:r>
              <a:rPr lang="de-DE" sz="2600" dirty="0" err="1"/>
              <a:t>competences</a:t>
            </a:r>
            <a:r>
              <a:rPr lang="de-DE" sz="2600" dirty="0"/>
              <a:t> and </a:t>
            </a:r>
            <a:r>
              <a:rPr lang="de-DE" sz="2600" dirty="0" err="1"/>
              <a:t>attributes</a:t>
            </a:r>
            <a:r>
              <a:rPr lang="de-DE" sz="2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64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8615" y="980653"/>
            <a:ext cx="8291512" cy="792163"/>
          </a:xfrm>
        </p:spPr>
        <p:txBody>
          <a:bodyPr/>
          <a:lstStyle/>
          <a:p>
            <a:r>
              <a:rPr lang="de-DE" sz="4000" dirty="0">
                <a:solidFill>
                  <a:schemeClr val="tx2"/>
                </a:solidFill>
              </a:rPr>
              <a:t>E. FEASIBILITY STUDY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8615" y="2060848"/>
            <a:ext cx="8291512" cy="3816425"/>
          </a:xfrm>
        </p:spPr>
        <p:txBody>
          <a:bodyPr/>
          <a:lstStyle/>
          <a:p>
            <a:pPr marL="0" indent="0">
              <a:buNone/>
            </a:pPr>
            <a:r>
              <a:rPr lang="de-DE" sz="2800" dirty="0"/>
              <a:t>Do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need</a:t>
            </a:r>
            <a:r>
              <a:rPr lang="de-DE" sz="2800" dirty="0"/>
              <a:t> a Common European Framework for Language </a:t>
            </a:r>
            <a:r>
              <a:rPr lang="de-DE" sz="2800" dirty="0" err="1"/>
              <a:t>Teachers</a:t>
            </a:r>
            <a:r>
              <a:rPr lang="de-DE" sz="2800" dirty="0"/>
              <a:t>?  </a:t>
            </a:r>
            <a:r>
              <a:rPr lang="de-DE" sz="2800" dirty="0" err="1"/>
              <a:t>If</a:t>
            </a:r>
            <a:r>
              <a:rPr lang="de-DE" sz="2800" dirty="0"/>
              <a:t> so:</a:t>
            </a:r>
          </a:p>
          <a:p>
            <a:r>
              <a:rPr lang="de-DE" sz="2800" dirty="0" err="1"/>
              <a:t>W</a:t>
            </a:r>
            <a:r>
              <a:rPr lang="de-DE" sz="2800" dirty="0" err="1" smtClean="0"/>
              <a:t>hat</a:t>
            </a:r>
            <a:r>
              <a:rPr lang="de-DE" sz="2800" dirty="0" smtClean="0"/>
              <a:t> </a:t>
            </a:r>
            <a:r>
              <a:rPr lang="de-DE" sz="2800" dirty="0" err="1"/>
              <a:t>should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included</a:t>
            </a:r>
            <a:r>
              <a:rPr lang="de-DE" sz="2800" dirty="0"/>
              <a:t>?</a:t>
            </a:r>
          </a:p>
          <a:p>
            <a:r>
              <a:rPr lang="de-DE" sz="2800" dirty="0" err="1"/>
              <a:t>How</a:t>
            </a:r>
            <a:r>
              <a:rPr lang="de-DE" sz="2800" dirty="0"/>
              <a:t> </a:t>
            </a:r>
            <a:r>
              <a:rPr lang="de-DE" sz="2800" dirty="0" err="1"/>
              <a:t>should</a:t>
            </a:r>
            <a:r>
              <a:rPr lang="de-DE" sz="2800" dirty="0"/>
              <a:t> </a:t>
            </a:r>
            <a:r>
              <a:rPr lang="de-DE" sz="2800" dirty="0" err="1"/>
              <a:t>it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developed</a:t>
            </a:r>
            <a:r>
              <a:rPr lang="de-DE" sz="2800" dirty="0"/>
              <a:t>?</a:t>
            </a:r>
          </a:p>
          <a:p>
            <a:r>
              <a:rPr lang="de-DE" sz="2800" dirty="0" err="1"/>
              <a:t>What</a:t>
            </a:r>
            <a:r>
              <a:rPr lang="de-DE" sz="2800" dirty="0"/>
              <a:t> form </a:t>
            </a:r>
            <a:r>
              <a:rPr lang="de-DE" sz="2800" dirty="0" err="1"/>
              <a:t>should</a:t>
            </a:r>
            <a:r>
              <a:rPr lang="de-DE" sz="2800" dirty="0"/>
              <a:t> </a:t>
            </a:r>
            <a:r>
              <a:rPr lang="de-DE" sz="2800" dirty="0" err="1"/>
              <a:t>it</a:t>
            </a:r>
            <a:r>
              <a:rPr lang="de-DE" sz="2800" dirty="0"/>
              <a:t> </a:t>
            </a:r>
            <a:r>
              <a:rPr lang="de-DE" sz="2800" dirty="0" err="1"/>
              <a:t>take</a:t>
            </a:r>
            <a:r>
              <a:rPr lang="de-DE" sz="2800" dirty="0"/>
              <a:t>?</a:t>
            </a:r>
          </a:p>
          <a:p>
            <a:r>
              <a:rPr lang="de-DE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93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601" y="1124744"/>
            <a:ext cx="8291512" cy="792163"/>
          </a:xfrm>
        </p:spPr>
        <p:txBody>
          <a:bodyPr/>
          <a:lstStyle/>
          <a:p>
            <a:r>
              <a:rPr lang="en-GB" dirty="0" smtClean="0"/>
              <a:t>Joining </a:t>
            </a:r>
            <a:r>
              <a:rPr lang="en-GB" dirty="0"/>
              <a:t>the consultation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2060848"/>
            <a:ext cx="8291512" cy="3600401"/>
          </a:xfrm>
        </p:spPr>
        <p:txBody>
          <a:bodyPr/>
          <a:lstStyle/>
          <a:p>
            <a:endParaRPr lang="en-GB" sz="1600" dirty="0"/>
          </a:p>
          <a:p>
            <a:r>
              <a:rPr lang="en-GB" dirty="0"/>
              <a:t>Would you be interested in helping with this work by providing feedback, participating in piloting etc</a:t>
            </a:r>
            <a:r>
              <a:rPr lang="en-GB" dirty="0" smtClean="0"/>
              <a:t>.?</a:t>
            </a:r>
          </a:p>
          <a:p>
            <a:endParaRPr lang="en-GB" dirty="0"/>
          </a:p>
          <a:p>
            <a:r>
              <a:rPr lang="en-GB" dirty="0"/>
              <a:t>If so, please </a:t>
            </a:r>
            <a:r>
              <a:rPr lang="en-GB" dirty="0">
                <a:hlinkClick r:id="rId2"/>
              </a:rPr>
              <a:t>contact </a:t>
            </a:r>
            <a:r>
              <a:rPr lang="en-GB" dirty="0" smtClean="0">
                <a:hlinkClick r:id="rId2"/>
              </a:rPr>
              <a:t>the coordinator or one of the team members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1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7" y="908720"/>
            <a:ext cx="8291512" cy="792163"/>
          </a:xfrm>
        </p:spPr>
        <p:txBody>
          <a:bodyPr/>
          <a:lstStyle/>
          <a:p>
            <a:r>
              <a:rPr lang="de-DE" sz="3600" dirty="0" smtClean="0"/>
              <a:t>Watch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project</a:t>
            </a:r>
            <a:r>
              <a:rPr lang="de-DE" sz="3600" dirty="0" smtClean="0"/>
              <a:t> </a:t>
            </a:r>
            <a:r>
              <a:rPr lang="de-DE" sz="3600" dirty="0" err="1" smtClean="0"/>
              <a:t>video</a:t>
            </a:r>
            <a:r>
              <a:rPr lang="de-DE" sz="3600" dirty="0" smtClean="0"/>
              <a:t> on </a:t>
            </a:r>
            <a:r>
              <a:rPr lang="de-DE" sz="3600" dirty="0" err="1" smtClean="0"/>
              <a:t>Youtube</a:t>
            </a:r>
            <a:endParaRPr lang="de-DE" sz="36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970090" cy="3106306"/>
          </a:xfrm>
        </p:spPr>
      </p:pic>
      <p:sp>
        <p:nvSpPr>
          <p:cNvPr id="5" name="Textfeld 4"/>
          <p:cNvSpPr txBox="1"/>
          <p:nvPr/>
        </p:nvSpPr>
        <p:spPr>
          <a:xfrm>
            <a:off x="5940153" y="1992656"/>
            <a:ext cx="2746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hlinkClick r:id="rId3"/>
              </a:rPr>
              <a:t>In English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>
                <a:hlinkClick r:id="rId4"/>
              </a:rPr>
              <a:t>En </a:t>
            </a:r>
            <a:r>
              <a:rPr lang="de-DE" dirty="0" err="1" smtClean="0">
                <a:hlinkClick r:id="rId4"/>
              </a:rPr>
              <a:t>français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>
                <a:hlinkClick r:id="rId5"/>
              </a:rPr>
              <a:t>Auf Deutsch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35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0528" y="836712"/>
            <a:ext cx="8579544" cy="792163"/>
          </a:xfrm>
        </p:spPr>
        <p:txBody>
          <a:bodyPr/>
          <a:lstStyle/>
          <a:p>
            <a:r>
              <a:rPr lang="de-DE" sz="3600" dirty="0" err="1" smtClean="0"/>
              <a:t>What</a:t>
            </a:r>
            <a:r>
              <a:rPr lang="de-DE" sz="3600" dirty="0" smtClean="0"/>
              <a:t> </a:t>
            </a:r>
            <a:r>
              <a:rPr lang="de-DE" sz="3600" dirty="0" err="1" smtClean="0"/>
              <a:t>is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purpose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project</a:t>
            </a:r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3960440"/>
          </a:xfrm>
          <a:noFill/>
        </p:spPr>
        <p:txBody>
          <a:bodyPr/>
          <a:lstStyle/>
          <a:p>
            <a:r>
              <a:rPr lang="en-GB" sz="2800" dirty="0"/>
              <a:t>Teacher competences relating to language teaching and languages in education are crucial factors in the quality and effectiveness of education. </a:t>
            </a:r>
          </a:p>
          <a:p>
            <a:endParaRPr lang="en-GB" sz="2800" dirty="0"/>
          </a:p>
          <a:p>
            <a:r>
              <a:rPr lang="en-GB" sz="2800" dirty="0"/>
              <a:t>Several previous projects have generated frameworks and descriptions of many of these </a:t>
            </a:r>
            <a:r>
              <a:rPr lang="en-GB" sz="2800" dirty="0" smtClean="0"/>
              <a:t>competences.</a:t>
            </a:r>
            <a:endParaRPr lang="en-GB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9250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0528" y="836712"/>
            <a:ext cx="8579544" cy="792163"/>
          </a:xfrm>
        </p:spPr>
        <p:txBody>
          <a:bodyPr/>
          <a:lstStyle/>
          <a:p>
            <a:r>
              <a:rPr lang="de-DE" sz="3600" dirty="0" err="1" smtClean="0"/>
              <a:t>What</a:t>
            </a:r>
            <a:r>
              <a:rPr lang="de-DE" sz="3600" dirty="0" smtClean="0"/>
              <a:t> </a:t>
            </a:r>
            <a:r>
              <a:rPr lang="de-DE" sz="3600" dirty="0" err="1" smtClean="0"/>
              <a:t>is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purpose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project</a:t>
            </a:r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72816"/>
            <a:ext cx="8568952" cy="3960440"/>
          </a:xfrm>
          <a:noFill/>
        </p:spPr>
        <p:txBody>
          <a:bodyPr/>
          <a:lstStyle/>
          <a:p>
            <a:r>
              <a:rPr lang="en-GB" sz="2800" dirty="0" smtClean="0"/>
              <a:t>However</a:t>
            </a:r>
            <a:r>
              <a:rPr lang="en-GB" sz="2800" dirty="0"/>
              <a:t>, no overview of these frameworks and their potential uses, and no overarching framework covering all aspects of languages in teaching yet exist. </a:t>
            </a:r>
            <a:endParaRPr lang="en-GB" sz="2800" dirty="0" smtClean="0"/>
          </a:p>
          <a:p>
            <a:endParaRPr lang="en-GB" sz="2800" dirty="0"/>
          </a:p>
          <a:p>
            <a:r>
              <a:rPr lang="de-DE" sz="2800" dirty="0"/>
              <a:t>This </a:t>
            </a:r>
            <a:r>
              <a:rPr lang="de-DE" sz="2800" dirty="0" err="1"/>
              <a:t>project</a:t>
            </a:r>
            <a:r>
              <a:rPr lang="de-DE" sz="2800" dirty="0"/>
              <a:t> </a:t>
            </a:r>
            <a:r>
              <a:rPr lang="de-DE" sz="2800" dirty="0" err="1"/>
              <a:t>seeks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bridge</a:t>
            </a:r>
            <a:r>
              <a:rPr lang="de-DE" sz="2800" dirty="0"/>
              <a:t> </a:t>
            </a:r>
            <a:r>
              <a:rPr lang="de-DE" sz="2800" dirty="0" err="1"/>
              <a:t>these</a:t>
            </a:r>
            <a:r>
              <a:rPr lang="de-DE" sz="2800" dirty="0"/>
              <a:t> </a:t>
            </a:r>
            <a:r>
              <a:rPr lang="de-DE" sz="2800" dirty="0" err="1"/>
              <a:t>gaps</a:t>
            </a:r>
            <a:r>
              <a:rPr lang="de-DE" sz="2800" dirty="0"/>
              <a:t>.</a:t>
            </a:r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3454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91512" cy="792163"/>
          </a:xfrm>
        </p:spPr>
        <p:txBody>
          <a:bodyPr/>
          <a:lstStyle/>
          <a:p>
            <a:r>
              <a:rPr lang="de-DE" sz="4000" dirty="0"/>
              <a:t>Team </a:t>
            </a:r>
            <a:r>
              <a:rPr lang="de-DE" sz="4000" dirty="0" err="1"/>
              <a:t>members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916832"/>
            <a:ext cx="8291512" cy="3744417"/>
          </a:xfrm>
        </p:spPr>
        <p:txBody>
          <a:bodyPr/>
          <a:lstStyle/>
          <a:p>
            <a:r>
              <a:rPr lang="de-DE" sz="2000" dirty="0">
                <a:hlinkClick r:id="rId2"/>
              </a:rPr>
              <a:t>http://www.ecml.at/ECML-Programme/Programme2016-2019/TowardsaCommonEuropeanFrameworkofReferenceforLanguageTeachers/CEFR-team/tabid/1876/language/en-GB/Default.aspx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724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637"/>
            <a:ext cx="8291512" cy="792163"/>
          </a:xfrm>
        </p:spPr>
        <p:txBody>
          <a:bodyPr/>
          <a:lstStyle/>
          <a:p>
            <a:r>
              <a:rPr lang="en-GB" sz="3600" dirty="0" smtClean="0"/>
              <a:t>Envisaged project ‘outputs’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91512" cy="3804846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GB" sz="2800" dirty="0"/>
              <a:t>A user guide to existing competence frameworks for language education and beyond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Practical examples of how the existing tools are </a:t>
            </a:r>
            <a:r>
              <a:rPr lang="en-GB" sz="2800" dirty="0" smtClean="0"/>
              <a:t>used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 smtClean="0"/>
              <a:t>Further </a:t>
            </a:r>
            <a:r>
              <a:rPr lang="en-GB" sz="2800" dirty="0"/>
              <a:t>development, piloting and empirical validation of existing </a:t>
            </a:r>
            <a:r>
              <a:rPr lang="en-GB" sz="2800" dirty="0" smtClean="0"/>
              <a:t>tools</a:t>
            </a:r>
            <a:endParaRPr lang="en-GB" sz="2800" dirty="0"/>
          </a:p>
          <a:p>
            <a:pPr marL="514350" indent="-514350">
              <a:buFont typeface="+mj-lt"/>
              <a:buAutoNum type="alphaUcPeriod"/>
            </a:pPr>
            <a:r>
              <a:rPr lang="en-GB" sz="2800" dirty="0"/>
              <a:t>An inventory of key language teaching competences</a:t>
            </a:r>
          </a:p>
          <a:p>
            <a:pPr marL="514350" indent="-514350">
              <a:buFont typeface="+mj-lt"/>
              <a:buAutoNum type="alphaUcPeriod"/>
            </a:pPr>
            <a:r>
              <a:rPr lang="en-GB" sz="2800" dirty="0" smtClean="0"/>
              <a:t>An </a:t>
            </a:r>
            <a:r>
              <a:rPr lang="en-GB" sz="2800" dirty="0"/>
              <a:t>examination of the need for, and feasibility of, a Common European Framework of Reference for Language Teachers.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732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59" y="1052736"/>
            <a:ext cx="8519886" cy="1164130"/>
          </a:xfrm>
        </p:spPr>
        <p:txBody>
          <a:bodyPr/>
          <a:lstStyle/>
          <a:p>
            <a:r>
              <a:rPr lang="en-GB" sz="3600" dirty="0">
                <a:solidFill>
                  <a:schemeClr val="tx2"/>
                </a:solidFill>
              </a:rPr>
              <a:t>A. THE PROPOSED USER GUIDE TO FRAMEWORKS OF TEACHER COMPETENCE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7886700" cy="3189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0" dirty="0"/>
              <a:t>First stage of the project: </a:t>
            </a:r>
          </a:p>
          <a:p>
            <a:r>
              <a:rPr lang="en-GB" sz="2800" b="0" dirty="0"/>
              <a:t>Review existing frameworks for language teachers and teachers in general</a:t>
            </a:r>
          </a:p>
          <a:p>
            <a:r>
              <a:rPr lang="en-GB" sz="2800" b="0" dirty="0"/>
              <a:t>Produce a catalogue or inventory of these</a:t>
            </a:r>
          </a:p>
          <a:p>
            <a:r>
              <a:rPr lang="en-GB" sz="2800" b="0" dirty="0"/>
              <a:t>Prepare a guide to </a:t>
            </a:r>
            <a:r>
              <a:rPr lang="en-GB" sz="2800" b="0" dirty="0" smtClean="0"/>
              <a:t>frameworks for language </a:t>
            </a:r>
            <a:r>
              <a:rPr lang="en-GB" sz="2800" b="0" dirty="0"/>
              <a:t>teacher education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163323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31" y="891278"/>
            <a:ext cx="8291512" cy="792163"/>
          </a:xfrm>
        </p:spPr>
        <p:txBody>
          <a:bodyPr>
            <a:normAutofit/>
          </a:bodyPr>
          <a:lstStyle/>
          <a:p>
            <a:r>
              <a:rPr lang="en-GB" dirty="0"/>
              <a:t>Focus of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942" y="1700808"/>
            <a:ext cx="7886700" cy="4001641"/>
          </a:xfrm>
        </p:spPr>
        <p:txBody>
          <a:bodyPr>
            <a:normAutofit fontScale="92500" lnSpcReduction="2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GB" dirty="0"/>
              <a:t>Frameworks and tools related to language teaching competences:</a:t>
            </a:r>
          </a:p>
          <a:p>
            <a:pPr lvl="1"/>
            <a:r>
              <a:rPr lang="en-GB" dirty="0"/>
              <a:t>General</a:t>
            </a:r>
          </a:p>
          <a:p>
            <a:pPr lvl="1"/>
            <a:r>
              <a:rPr lang="en-GB" dirty="0"/>
              <a:t>Specialised (e.g. pre-primary educators, CLIL etc.)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Frameworks for teachers of any subject/all subjects (e.g. from Australia, Finland, France, Germany, UK).</a:t>
            </a:r>
          </a:p>
          <a:p>
            <a:pPr marL="385763" indent="-385763">
              <a:buFont typeface="+mj-lt"/>
              <a:buAutoNum type="arabicPeriod"/>
            </a:pPr>
            <a:r>
              <a:rPr lang="en-GB" dirty="0"/>
              <a:t>Other relevant documents, e.g. from the Council of Europe, European Commission, OECD, UNESCO</a:t>
            </a:r>
          </a:p>
        </p:txBody>
      </p:sp>
    </p:spTree>
    <p:extLst>
      <p:ext uri="{BB962C8B-B14F-4D97-AF65-F5344CB8AC3E}">
        <p14:creationId xmlns:p14="http://schemas.microsoft.com/office/powerpoint/2010/main" val="66724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47549"/>
            <a:ext cx="8291512" cy="792163"/>
          </a:xfrm>
        </p:spPr>
        <p:txBody>
          <a:bodyPr/>
          <a:lstStyle/>
          <a:p>
            <a:r>
              <a:rPr lang="fr-FR" sz="3600" dirty="0" err="1"/>
              <a:t>What</a:t>
            </a:r>
            <a:r>
              <a:rPr lang="fr-FR" sz="3600" dirty="0"/>
              <a:t> has been </a:t>
            </a:r>
            <a:r>
              <a:rPr lang="fr-FR" sz="3600" dirty="0" err="1"/>
              <a:t>done</a:t>
            </a:r>
            <a:r>
              <a:rPr lang="fr-FR" sz="3600" dirty="0"/>
              <a:t> </a:t>
            </a:r>
            <a:r>
              <a:rPr lang="fr-FR" sz="3600" dirty="0" err="1"/>
              <a:t>so</a:t>
            </a:r>
            <a:r>
              <a:rPr lang="fr-FR" sz="3600" dirty="0"/>
              <a:t> far?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89" y="1772816"/>
            <a:ext cx="8047806" cy="407719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The project group has researched and listed:</a:t>
            </a:r>
          </a:p>
          <a:p>
            <a:pPr lvl="1"/>
            <a:r>
              <a:rPr lang="en-GB" dirty="0"/>
              <a:t>28 frameworks and tools for language teachers from various countries</a:t>
            </a:r>
          </a:p>
          <a:p>
            <a:pPr lvl="1"/>
            <a:r>
              <a:rPr lang="en-GB" dirty="0"/>
              <a:t>12 other frameworks for teachers of all subjects</a:t>
            </a:r>
          </a:p>
          <a:p>
            <a:pPr lvl="1"/>
            <a:r>
              <a:rPr lang="en-GB" dirty="0"/>
              <a:t>18 other documents relevant to the topic of teacher education and teaching competences</a:t>
            </a:r>
          </a:p>
          <a:p>
            <a:r>
              <a:rPr lang="en-GB" dirty="0"/>
              <a:t>Many have now been analysed and evaluated</a:t>
            </a:r>
          </a:p>
          <a:p>
            <a:r>
              <a:rPr lang="en-GB" dirty="0"/>
              <a:t>Work has begun on the layout and the possible content of the Guide website.</a:t>
            </a:r>
          </a:p>
          <a:p>
            <a:pPr marL="3429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1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8" y="980728"/>
            <a:ext cx="8291512" cy="792163"/>
          </a:xfrm>
        </p:spPr>
        <p:txBody>
          <a:bodyPr/>
          <a:lstStyle/>
          <a:p>
            <a:r>
              <a:rPr lang="de-DE" sz="3600" dirty="0">
                <a:solidFill>
                  <a:schemeClr val="tx2"/>
                </a:solidFill>
              </a:rPr>
              <a:t>B. CASE STUDIES OF INSTRUMENTS IN USE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916832"/>
            <a:ext cx="8291512" cy="3744417"/>
          </a:xfrm>
        </p:spPr>
        <p:txBody>
          <a:bodyPr/>
          <a:lstStyle/>
          <a:p>
            <a:r>
              <a:rPr lang="de-DE" dirty="0" err="1"/>
              <a:t>Concrete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instruments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in </a:t>
            </a:r>
            <a:r>
              <a:rPr lang="de-DE" dirty="0" err="1"/>
              <a:t>practice</a:t>
            </a:r>
            <a:r>
              <a:rPr lang="de-DE" dirty="0"/>
              <a:t>, e.g. in </a:t>
            </a:r>
            <a:r>
              <a:rPr lang="de-DE" dirty="0" err="1"/>
              <a:t>teacher</a:t>
            </a:r>
            <a:r>
              <a:rPr lang="de-DE" dirty="0"/>
              <a:t> </a:t>
            </a:r>
            <a:r>
              <a:rPr lang="de-DE" dirty="0" err="1"/>
              <a:t>education</a:t>
            </a:r>
            <a:r>
              <a:rPr lang="de-DE" dirty="0"/>
              <a:t>, </a:t>
            </a:r>
            <a:r>
              <a:rPr lang="de-DE" dirty="0" err="1"/>
              <a:t>teacher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, in </a:t>
            </a:r>
            <a:r>
              <a:rPr lang="de-DE" dirty="0" err="1"/>
              <a:t>action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projects</a:t>
            </a:r>
            <a:r>
              <a:rPr lang="de-DE" dirty="0"/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3718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On-screen Show (4:3)</PresentationFormat>
  <Paragraphs>69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The European Centre for Modern Languages of the Council of Europe</vt:lpstr>
      <vt:lpstr>What is the purpose of the project?</vt:lpstr>
      <vt:lpstr>What is the purpose of the project?</vt:lpstr>
      <vt:lpstr>Team members</vt:lpstr>
      <vt:lpstr>Envisaged project ‘outputs’</vt:lpstr>
      <vt:lpstr>A. THE PROPOSED USER GUIDE TO FRAMEWORKS OF TEACHER COMPETENCE</vt:lpstr>
      <vt:lpstr>Focus of analysis</vt:lpstr>
      <vt:lpstr>What has been done so far?</vt:lpstr>
      <vt:lpstr>B. CASE STUDIES OF INSTRUMENTS IN USE</vt:lpstr>
      <vt:lpstr>C. PILOTING AND FURTHER DEVELOPMENT  OF SELECTED INSTRUMENTS</vt:lpstr>
      <vt:lpstr>D. OVERVIEW OF KEY COMPETENCES</vt:lpstr>
      <vt:lpstr>E. FEASIBILITY STUDY</vt:lpstr>
      <vt:lpstr>Joining the consultation network</vt:lpstr>
      <vt:lpstr>Watch the project video on Youtube</vt:lpstr>
    </vt:vector>
  </TitlesOfParts>
  <Company>ECML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Margit Huber</cp:lastModifiedBy>
  <cp:revision>432</cp:revision>
  <cp:lastPrinted>2014-09-24T06:48:30Z</cp:lastPrinted>
  <dcterms:created xsi:type="dcterms:W3CDTF">2011-11-11T11:03:57Z</dcterms:created>
  <dcterms:modified xsi:type="dcterms:W3CDTF">2017-02-06T14:18:42Z</dcterms:modified>
</cp:coreProperties>
</file>